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81" r:id="rId3"/>
    <p:sldId id="282" r:id="rId4"/>
    <p:sldId id="285" r:id="rId5"/>
    <p:sldId id="286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D2ACF-B5EB-4842-8F90-1813C6C96137}" type="datetimeFigureOut">
              <a:rPr lang="ar-IQ" smtClean="0"/>
              <a:t>10/03/1443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79E4F-3001-4DFA-9EDF-170A7ECF4E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53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10/03/1443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34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>جامعة البصرة </a:t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002060"/>
                </a:solidFill>
              </a:rPr>
              <a:t>كلية التربية / القرنة</a:t>
            </a: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endParaRPr lang="ar-IQ" sz="4000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9442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>
              <a:buClr>
                <a:srgbClr val="0BD0D9"/>
              </a:buClr>
            </a:pPr>
            <a:endParaRPr lang="ar-IQ" sz="4000" dirty="0" smtClean="0">
              <a:solidFill>
                <a:srgbClr val="FF0000"/>
              </a:solidFill>
            </a:endParaRPr>
          </a:p>
          <a:p>
            <a:pPr lvl="0" algn="ctr">
              <a:buClr>
                <a:srgbClr val="0BD0D9"/>
              </a:buClr>
            </a:pPr>
            <a:r>
              <a:rPr lang="ar-IQ" sz="4000" dirty="0" smtClean="0">
                <a:solidFill>
                  <a:srgbClr val="FF0000"/>
                </a:solidFill>
              </a:rPr>
              <a:t>قسم </a:t>
            </a:r>
            <a:r>
              <a:rPr lang="ar-IQ" sz="4000" dirty="0">
                <a:solidFill>
                  <a:srgbClr val="FF0000"/>
                </a:solidFill>
              </a:rPr>
              <a:t>اللغة العربية</a:t>
            </a: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5" y="0"/>
            <a:ext cx="1584176" cy="112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نتيجة بحث الصور عن الشعار الرسمي لجامعة البصر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210" y="0"/>
            <a:ext cx="1407790" cy="119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7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95ADB72-5413-4E14-8DA0-2BBB38C6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305800" cy="1872208"/>
          </a:xfrm>
          <a:solidFill>
            <a:srgbClr val="ED69BE"/>
          </a:solidFill>
        </p:spPr>
        <p:txBody>
          <a:bodyPr>
            <a:normAutofit/>
          </a:bodyPr>
          <a:lstStyle/>
          <a:p>
            <a:pPr algn="ctr"/>
            <a:r>
              <a:rPr lang="ar-IQ" sz="9600" dirty="0" smtClean="0">
                <a:solidFill>
                  <a:schemeClr val="tx1"/>
                </a:solidFill>
              </a:rPr>
              <a:t>المرحلة الثالثة</a:t>
            </a:r>
            <a:endParaRPr lang="ar-IQ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7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الأدب الأندلسي</a:t>
            </a:r>
            <a:endParaRPr lang="ar-IQ" sz="80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0243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6000" dirty="0" smtClean="0"/>
              <a:t>مدرِّسة المادة:</a:t>
            </a:r>
          </a:p>
          <a:p>
            <a:pPr algn="ctr"/>
            <a:r>
              <a:rPr lang="ar-IQ" sz="6000" dirty="0" smtClean="0"/>
              <a:t>م</a:t>
            </a:r>
            <a:r>
              <a:rPr lang="ar-IQ" sz="6000" dirty="0" smtClean="0"/>
              <a:t>. رؤى عبد الامير رحمة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7023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305800" cy="1728192"/>
          </a:xfrm>
          <a:solidFill>
            <a:srgbClr val="800000"/>
          </a:solidFill>
        </p:spPr>
        <p:txBody>
          <a:bodyPr>
            <a:noAutofit/>
          </a:bodyPr>
          <a:lstStyle/>
          <a:p>
            <a:pPr algn="ctr"/>
            <a:r>
              <a:rPr lang="ar-IQ" sz="9600" dirty="0" smtClean="0">
                <a:solidFill>
                  <a:srgbClr val="FFFF00"/>
                </a:solidFill>
              </a:rPr>
              <a:t>شعر رثاء المدن و الممالك</a:t>
            </a:r>
            <a:endParaRPr lang="ar-IQ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643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  <a:solidFill>
            <a:srgbClr val="0DE145"/>
          </a:solidFill>
        </p:spPr>
        <p:txBody>
          <a:bodyPr>
            <a:noAutofit/>
          </a:bodyPr>
          <a:lstStyle/>
          <a:p>
            <a:pPr algn="ctr"/>
            <a:r>
              <a:rPr lang="ar-IQ" sz="6000" dirty="0" smtClean="0">
                <a:solidFill>
                  <a:schemeClr val="tx1"/>
                </a:solidFill>
              </a:rPr>
              <a:t>رثاء الممالك الأندلسية</a:t>
            </a:r>
            <a:endParaRPr lang="ar-IQ" sz="60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ar-IQ" sz="4800" dirty="0" smtClean="0">
                <a:solidFill>
                  <a:schemeClr val="bg2"/>
                </a:solidFill>
              </a:rPr>
              <a:t>ظهر رثاء الممالك الأندلسية عندما خربتْ وفسد النظام فيها بفعل المحن والفتن التي فتكتْ بها بما كسبتْ أيديهم حيث صار الحكم فيها ملكاً عضوضاً يطمع فيه القوي والضعيف.</a:t>
            </a:r>
            <a:endParaRPr lang="ar-IQ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427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sz="6000" dirty="0" smtClean="0">
                <a:solidFill>
                  <a:schemeClr val="tx1"/>
                </a:solidFill>
              </a:rPr>
              <a:t>مِن الشعراء الذينَ رثوا المدن:</a:t>
            </a:r>
            <a:endParaRPr lang="ar-IQ" sz="60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ar-IQ" sz="2800" dirty="0" smtClean="0">
                <a:solidFill>
                  <a:schemeClr val="bg1"/>
                </a:solidFill>
              </a:rPr>
              <a:t>رثى ابن حزم قرطبة شعراً ونثراً ومما وصل قصيدة في عشرين بيتاً و مطلعها :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سلام على دارٍ رحلْنا و غُـودِرَتْ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                        خلاءً من الأهلين موحشة قفـــرا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و فيها حسرة و بكاء على ما نزل بتلك المدينة من خراب إذ يقول: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فيا دار لمْ يقفرْكِ منّا اختيـــارنا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                        ولو أنَّنا </a:t>
            </a:r>
            <a:r>
              <a:rPr lang="ar-IQ" sz="2800" dirty="0" err="1" smtClean="0">
                <a:solidFill>
                  <a:schemeClr val="bg1"/>
                </a:solidFill>
              </a:rPr>
              <a:t>نسطيع</a:t>
            </a:r>
            <a:r>
              <a:rPr lang="ar-IQ" sz="2800" dirty="0" smtClean="0">
                <a:solidFill>
                  <a:schemeClr val="bg1"/>
                </a:solidFill>
              </a:rPr>
              <a:t> كنتِ لنا قبــــرا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و لكنَّ أقداراً من الله أنفــــــذَتْ</a:t>
            </a:r>
          </a:p>
          <a:p>
            <a:r>
              <a:rPr lang="ar-IQ" sz="2800" dirty="0" smtClean="0">
                <a:solidFill>
                  <a:schemeClr val="bg1"/>
                </a:solidFill>
              </a:rPr>
              <a:t>                        تدمِّرنا طوعاً لما حلَّ أو قهــرا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162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رثاء ابن شُهيد لقرطبة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  <a:solidFill>
            <a:srgbClr val="A50021"/>
          </a:solidFill>
        </p:spPr>
        <p:txBody>
          <a:bodyPr>
            <a:noAutofit/>
          </a:bodyPr>
          <a:lstStyle/>
          <a:p>
            <a:r>
              <a:rPr lang="ar-IQ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رثى ابن </a:t>
            </a:r>
            <a:r>
              <a:rPr lang="ar-IQ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شهيد قرطبة بقصيدة مطلعها: 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ما في الطلول من الأحبة مخبرُ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فمَن الذي عن حالها نستخبــــرُ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 فيها يقول: 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يا جنةً عصــفتْ بها و بأهلـــــها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ريح النوى فتدمَّرتْ و تدمَّـــروا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أيام كانــتْ عين كلِّ كرامـــــــةٍ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من كلِّ ناحية إليها تنظـــــــــــرُ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أيام كانتْ كفُّ كلِّ سلامـــــــــة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تسمو إليها بالسلامِ وتــــــــــبدرُ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حزني على سرواتها ورواتــها</a:t>
            </a:r>
          </a:p>
          <a:p>
            <a:r>
              <a:rPr lang="ar-IQ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و ثقاتها و حُماتها يتكــــــــــرَّرُ</a:t>
            </a:r>
            <a:endParaRPr lang="ar-IQ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2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رثاء ابن اللبانة لإشبيلية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تبكي السماء بمزنٍ رائحٍ غـــــــادي</a:t>
            </a:r>
          </a:p>
          <a:p>
            <a:r>
              <a:rPr lang="ar-IQ" sz="3600" dirty="0" smtClean="0"/>
              <a:t>               على البهاليلِ من أبناء عـــــــبّـــــادِ</a:t>
            </a:r>
          </a:p>
          <a:p>
            <a:r>
              <a:rPr lang="ar-IQ" sz="3600" dirty="0" smtClean="0"/>
              <a:t>على الجبال التي هُدَّتْ قواعــــــدها</a:t>
            </a:r>
          </a:p>
          <a:p>
            <a:r>
              <a:rPr lang="ar-IQ" sz="3600" dirty="0" smtClean="0"/>
              <a:t>               و كانتِ الأرض منهم ذات أوتـــــادِ</a:t>
            </a:r>
          </a:p>
          <a:p>
            <a:r>
              <a:rPr lang="ar-IQ" sz="3600" dirty="0" smtClean="0"/>
              <a:t>من لي بكم يا بني ماء السمـــــاء إذا</a:t>
            </a:r>
          </a:p>
          <a:p>
            <a:r>
              <a:rPr lang="ar-IQ" sz="3600" dirty="0" smtClean="0"/>
              <a:t>               ماء السماء أبى سقيا الحشا الصادي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275944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رثاء ابن </a:t>
            </a:r>
            <a:r>
              <a:rPr lang="ar-IQ" dirty="0" err="1" smtClean="0">
                <a:solidFill>
                  <a:schemeClr val="bg1"/>
                </a:solidFill>
              </a:rPr>
              <a:t>حمديس</a:t>
            </a:r>
            <a:r>
              <a:rPr lang="ar-IQ" dirty="0" smtClean="0">
                <a:solidFill>
                  <a:schemeClr val="bg1"/>
                </a:solidFill>
              </a:rPr>
              <a:t> الصقلي في نكبة إشبيلية و ملكها المعتمد بن عباد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ar-IQ" sz="3200" dirty="0" smtClean="0"/>
              <a:t>أبادَ حياتي الموتُ إنْ كنتُ </a:t>
            </a:r>
            <a:r>
              <a:rPr lang="ar-IQ" sz="3200" dirty="0" err="1" smtClean="0"/>
              <a:t>ساليـــــا</a:t>
            </a:r>
            <a:endParaRPr lang="ar-IQ" sz="3200" dirty="0" smtClean="0"/>
          </a:p>
          <a:p>
            <a:r>
              <a:rPr lang="ar-IQ" sz="3200" dirty="0" smtClean="0"/>
              <a:t>                  و أنتَ مقيمٌ في قيودكَ عانــــــيـــــا</a:t>
            </a:r>
          </a:p>
          <a:p>
            <a:r>
              <a:rPr lang="ar-IQ" sz="3200" dirty="0" smtClean="0"/>
              <a:t>و إنْ لمْ أبارِ المزنَ قطراً بأدمـــــعٍ</a:t>
            </a:r>
          </a:p>
          <a:p>
            <a:r>
              <a:rPr lang="ar-IQ" sz="3200" dirty="0" smtClean="0"/>
              <a:t>                  عليكَ فلا سُقّيتُ منها </a:t>
            </a:r>
            <a:r>
              <a:rPr lang="ar-IQ" sz="3200" dirty="0" err="1" smtClean="0"/>
              <a:t>الغواديــــــــا</a:t>
            </a:r>
            <a:endParaRPr lang="ar-IQ" sz="3200" dirty="0" smtClean="0"/>
          </a:p>
          <a:p>
            <a:r>
              <a:rPr lang="ar-IQ" sz="3200" dirty="0" smtClean="0"/>
              <a:t>و هل أنا إلاّ سائلٌ عنكَ سامـــــــعٌ</a:t>
            </a:r>
          </a:p>
          <a:p>
            <a:r>
              <a:rPr lang="ar-IQ" sz="3200" dirty="0" smtClean="0"/>
              <a:t>                  أحاديث تبكي بالنجيع </a:t>
            </a:r>
            <a:r>
              <a:rPr lang="ar-IQ" sz="3200" dirty="0" err="1" smtClean="0"/>
              <a:t>المعاليـــــــا</a:t>
            </a:r>
            <a:endParaRPr lang="ar-IQ" sz="3200" dirty="0" smtClean="0"/>
          </a:p>
          <a:p>
            <a:r>
              <a:rPr lang="ar-IQ" sz="3200" dirty="0" smtClean="0"/>
              <a:t>قيودكَ صيغَتْ من حديد و لم تكُن</a:t>
            </a:r>
          </a:p>
          <a:p>
            <a:r>
              <a:rPr lang="ar-IQ" sz="3200" smtClean="0"/>
              <a:t>                  لأهل </a:t>
            </a:r>
            <a:r>
              <a:rPr lang="ar-IQ" sz="3200" dirty="0" smtClean="0"/>
              <a:t>الخطايا منكَ إلاّ أياديـــــــــا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52897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407</TotalTime>
  <Words>302</Words>
  <Application>Microsoft Office PowerPoint</Application>
  <PresentationFormat>عرض على الشاشة (3:4)‏</PresentationFormat>
  <Paragraphs>48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   جامعة البصرة  كلية التربية / القرنة </vt:lpstr>
      <vt:lpstr>المرحلة الثالثة</vt:lpstr>
      <vt:lpstr>الأدب الأندلسي</vt:lpstr>
      <vt:lpstr>شعر رثاء المدن و الممالك</vt:lpstr>
      <vt:lpstr>رثاء الممالك الأندلسية</vt:lpstr>
      <vt:lpstr>مِن الشعراء الذينَ رثوا المدن:</vt:lpstr>
      <vt:lpstr>رثاء ابن شُهيد لقرطبة</vt:lpstr>
      <vt:lpstr>رثاء ابن اللبانة لإشبيلية</vt:lpstr>
      <vt:lpstr>رثاء ابن حمديس الصقلي في نكبة إشبيلية و ملكها المعتمد بن عباد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المناهج ما بعد النصية –المنهج التفكيكي</dc:title>
  <dc:creator>Lenovo</dc:creator>
  <cp:lastModifiedBy>Maher</cp:lastModifiedBy>
  <cp:revision>53</cp:revision>
  <dcterms:created xsi:type="dcterms:W3CDTF">2020-04-13T20:40:11Z</dcterms:created>
  <dcterms:modified xsi:type="dcterms:W3CDTF">2021-10-16T19:17:49Z</dcterms:modified>
</cp:coreProperties>
</file>